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4" r:id="rId2"/>
    <p:sldId id="275" r:id="rId3"/>
    <p:sldId id="277" r:id="rId4"/>
    <p:sldId id="278" r:id="rId5"/>
    <p:sldId id="273" r:id="rId6"/>
    <p:sldId id="276" r:id="rId7"/>
    <p:sldId id="267" r:id="rId8"/>
  </p:sldIdLst>
  <p:sldSz cx="18288000" cy="10287000"/>
  <p:notesSz cx="6858000" cy="9144000"/>
  <p:embeddedFontLst>
    <p:embeddedFont>
      <p:font typeface="Anton" pitchFamily="2" charset="0"/>
      <p:regular r:id="rId9"/>
    </p:embeddedFont>
    <p:embeddedFont>
      <p:font typeface="Anton Italics" panose="020B0604020202020204" charset="0"/>
      <p:regular r:id="rId10"/>
      <p: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Poppins" panose="00000500000000000000" pitchFamily="2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07A42"/>
    <a:srgbClr val="036838"/>
    <a:srgbClr val="426E43"/>
    <a:srgbClr val="314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0" autoAdjust="0"/>
  </p:normalViewPr>
  <p:slideViewPr>
    <p:cSldViewPr>
      <p:cViewPr varScale="1">
        <p:scale>
          <a:sx n="54" d="100"/>
          <a:sy n="54" d="100"/>
        </p:scale>
        <p:origin x="754" y="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lf-market.fr/lebilletvert/lebilletvert65" TargetMode="External"/><Relationship Id="rId5" Type="http://schemas.openxmlformats.org/officeDocument/2006/relationships/hyperlink" Target="https://www.golf-market.fr/lebilletvert/lebilletvert66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lf-market.fr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.jpe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8ECD1-AAF9-AE1B-D592-1E2F84B90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158F906-F41F-EAC9-20F0-EA0404C982F4}"/>
              </a:ext>
            </a:extLst>
          </p:cNvPr>
          <p:cNvSpPr txBox="1"/>
          <p:nvPr/>
        </p:nvSpPr>
        <p:spPr>
          <a:xfrm>
            <a:off x="1028700" y="800100"/>
            <a:ext cx="16230600" cy="166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en-US" sz="4800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NEWSLETTER “Le Billet Vert”</a:t>
            </a:r>
            <a:endParaRPr lang="en-US" sz="4800" i="1" dirty="0">
              <a:solidFill>
                <a:srgbClr val="036838"/>
              </a:solidFill>
              <a:latin typeface="Anton Italics"/>
              <a:ea typeface="Anton Italics"/>
              <a:cs typeface="Anton Italics"/>
              <a:sym typeface="Anton Italics"/>
            </a:endParaRPr>
          </a:p>
          <a:p>
            <a:pPr algn="l">
              <a:lnSpc>
                <a:spcPts val="6720"/>
              </a:lnSpc>
            </a:pPr>
            <a:endParaRPr lang="en-US" sz="4800" i="1" dirty="0">
              <a:solidFill>
                <a:srgbClr val="036838"/>
              </a:solidFill>
              <a:latin typeface="Anton Italics"/>
              <a:ea typeface="Anton Italics"/>
              <a:cs typeface="Anton Italics"/>
              <a:sym typeface="Anton Italics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2DB2B91-8881-E169-EC01-CB072B8E39C8}"/>
              </a:ext>
            </a:extLst>
          </p:cNvPr>
          <p:cNvSpPr/>
          <p:nvPr/>
        </p:nvSpPr>
        <p:spPr>
          <a:xfrm>
            <a:off x="1600303" y="2811552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49" y="0"/>
                </a:lnTo>
                <a:lnTo>
                  <a:pt x="434049" y="440457"/>
                </a:lnTo>
                <a:lnTo>
                  <a:pt x="0" y="440457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455513B-9F97-7C4D-CB00-212B41670B34}"/>
              </a:ext>
            </a:extLst>
          </p:cNvPr>
          <p:cNvSpPr txBox="1"/>
          <p:nvPr/>
        </p:nvSpPr>
        <p:spPr>
          <a:xfrm>
            <a:off x="1817326" y="2928476"/>
            <a:ext cx="5502877" cy="5759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LE BILLET VERT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49FBCABF-E45A-873E-3E8B-4DD78D59D212}"/>
              </a:ext>
            </a:extLst>
          </p:cNvPr>
          <p:cNvSpPr txBox="1"/>
          <p:nvPr/>
        </p:nvSpPr>
        <p:spPr>
          <a:xfrm>
            <a:off x="10796708" y="6711648"/>
            <a:ext cx="9525" cy="156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80"/>
              </a:lnSpc>
            </a:pPr>
            <a:endParaRPr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BBA01B6-C1E4-BBA0-7280-E16688198A0F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19" name="Group 4">
            <a:extLst>
              <a:ext uri="{FF2B5EF4-FFF2-40B4-BE49-F238E27FC236}">
                <a16:creationId xmlns:a16="http://schemas.microsoft.com/office/drawing/2014/main" id="{2B1C3FB2-28AB-B38A-81DD-E8FDB90657AE}"/>
              </a:ext>
            </a:extLst>
          </p:cNvPr>
          <p:cNvGrpSpPr/>
          <p:nvPr/>
        </p:nvGrpSpPr>
        <p:grpSpPr>
          <a:xfrm>
            <a:off x="10244131" y="2031737"/>
            <a:ext cx="7315200" cy="6917048"/>
            <a:chOff x="0" y="0"/>
            <a:chExt cx="1637206" cy="2090660"/>
          </a:xfrm>
          <a:solidFill>
            <a:srgbClr val="036838"/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959C955-AF89-AE3B-E3E4-459536319A5D}"/>
                </a:ext>
              </a:extLst>
            </p:cNvPr>
            <p:cNvSpPr/>
            <p:nvPr/>
          </p:nvSpPr>
          <p:spPr>
            <a:xfrm>
              <a:off x="0" y="0"/>
              <a:ext cx="1637206" cy="2090660"/>
            </a:xfrm>
            <a:custGeom>
              <a:avLst/>
              <a:gdLst/>
              <a:ahLst/>
              <a:cxnLst/>
              <a:rect l="l" t="t" r="r" b="b"/>
              <a:pathLst>
                <a:path w="1637206" h="2090660">
                  <a:moveTo>
                    <a:pt x="0" y="0"/>
                  </a:moveTo>
                  <a:lnTo>
                    <a:pt x="1637206" y="0"/>
                  </a:lnTo>
                  <a:lnTo>
                    <a:pt x="1637206" y="2090660"/>
                  </a:lnTo>
                  <a:lnTo>
                    <a:pt x="0" y="209066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TextBox 6">
              <a:extLst>
                <a:ext uri="{FF2B5EF4-FFF2-40B4-BE49-F238E27FC236}">
                  <a16:creationId xmlns:a16="http://schemas.microsoft.com/office/drawing/2014/main" id="{440A7582-0D59-F8DE-FC22-3972AD7AB365}"/>
                </a:ext>
              </a:extLst>
            </p:cNvPr>
            <p:cNvSpPr txBox="1"/>
            <p:nvPr/>
          </p:nvSpPr>
          <p:spPr>
            <a:xfrm>
              <a:off x="0" y="0"/>
              <a:ext cx="1637206" cy="209066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99"/>
                </a:lnSpc>
              </a:pPr>
              <a:endParaRPr/>
            </a:p>
          </p:txBody>
        </p:sp>
      </p:grpSp>
      <p:sp>
        <p:nvSpPr>
          <p:cNvPr id="22" name="Freeform 7">
            <a:extLst>
              <a:ext uri="{FF2B5EF4-FFF2-40B4-BE49-F238E27FC236}">
                <a16:creationId xmlns:a16="http://schemas.microsoft.com/office/drawing/2014/main" id="{8E8F10A6-A836-5F35-FD54-0B3A25772D50}"/>
              </a:ext>
            </a:extLst>
          </p:cNvPr>
          <p:cNvSpPr/>
          <p:nvPr/>
        </p:nvSpPr>
        <p:spPr>
          <a:xfrm>
            <a:off x="10256624" y="2021119"/>
            <a:ext cx="7315199" cy="6917048"/>
          </a:xfrm>
          <a:custGeom>
            <a:avLst/>
            <a:gdLst/>
            <a:ahLst/>
            <a:cxnLst/>
            <a:rect l="l" t="t" r="r" b="b"/>
            <a:pathLst>
              <a:path w="6216268" h="6950832">
                <a:moveTo>
                  <a:pt x="0" y="0"/>
                </a:moveTo>
                <a:lnTo>
                  <a:pt x="6216268" y="0"/>
                </a:lnTo>
                <a:lnTo>
                  <a:pt x="6216268" y="6950832"/>
                </a:lnTo>
                <a:lnTo>
                  <a:pt x="0" y="69508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6216" r="-25470" b="-9430"/>
            </a:stretch>
          </a:blipFill>
        </p:spPr>
        <p:txBody>
          <a:bodyPr/>
          <a:lstStyle/>
          <a:p>
            <a:endParaRPr lang="fr-FR" dirty="0"/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EA45C9D4-5A5E-AF31-FD03-09CD6CB7BC0B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pic>
        <p:nvPicPr>
          <p:cNvPr id="6" name="Image 5" descr="Une image contenant texte, capture d’écran, Site web, Page web&#10;&#10;Le contenu généré par l’IA peut être incorrect.">
            <a:extLst>
              <a:ext uri="{FF2B5EF4-FFF2-40B4-BE49-F238E27FC236}">
                <a16:creationId xmlns:a16="http://schemas.microsoft.com/office/drawing/2014/main" id="{4A80E70A-BF21-6731-661E-FAEB25259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752" y="2519366"/>
            <a:ext cx="6590548" cy="5920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21">
            <a:extLst>
              <a:ext uri="{FF2B5EF4-FFF2-40B4-BE49-F238E27FC236}">
                <a16:creationId xmlns:a16="http://schemas.microsoft.com/office/drawing/2014/main" id="{2A8474A6-AA0E-4560-0906-BF9633D068EE}"/>
              </a:ext>
            </a:extLst>
          </p:cNvPr>
          <p:cNvSpPr txBox="1"/>
          <p:nvPr/>
        </p:nvSpPr>
        <p:spPr>
          <a:xfrm>
            <a:off x="1817326" y="3890100"/>
            <a:ext cx="7860074" cy="2926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255"/>
              </a:lnSpc>
            </a:pPr>
            <a:r>
              <a:rPr lang="fr-FR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La newsletter </a:t>
            </a:r>
            <a:r>
              <a:rPr lang="fr-FR" sz="212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BtoB</a:t>
            </a:r>
            <a:r>
              <a:rPr lang="fr-FR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historique « Le Billet Vert », lancée par Antoine Robin, va être relancée pour permettre aux professionnels du golf de disposer d’un outil de veille et d’information autour du marché du golf.</a:t>
            </a:r>
          </a:p>
          <a:p>
            <a:pPr algn="l">
              <a:lnSpc>
                <a:spcPts val="3255"/>
              </a:lnSpc>
            </a:pPr>
            <a:endParaRPr lang="fr-FR" sz="2125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3255"/>
              </a:lnSpc>
            </a:pPr>
            <a:r>
              <a:rPr lang="fr-FR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Retrouvez un exemple de newsletter « Le billet vert » directement sur notre site internet</a:t>
            </a:r>
            <a:endParaRPr lang="en-US" sz="2125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Rectangle : coins arrondis 11">
            <a:hlinkClick r:id="rId5"/>
            <a:extLst>
              <a:ext uri="{FF2B5EF4-FFF2-40B4-BE49-F238E27FC236}">
                <a16:creationId xmlns:a16="http://schemas.microsoft.com/office/drawing/2014/main" id="{DC1A910A-3A93-973B-7C72-AA2D9C95EF4C}"/>
              </a:ext>
            </a:extLst>
          </p:cNvPr>
          <p:cNvSpPr/>
          <p:nvPr/>
        </p:nvSpPr>
        <p:spPr>
          <a:xfrm>
            <a:off x="3755030" y="7218952"/>
            <a:ext cx="3750278" cy="810928"/>
          </a:xfrm>
          <a:prstGeom prst="roundRect">
            <a:avLst/>
          </a:prstGeom>
          <a:solidFill>
            <a:srgbClr val="036838"/>
          </a:solidFill>
          <a:ln>
            <a:solidFill>
              <a:srgbClr val="A07A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FFFF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 Billet Vert #66</a:t>
            </a:r>
            <a:endParaRPr lang="fr-FR" sz="2800" b="1" dirty="0">
              <a:solidFill>
                <a:srgbClr val="FFFFFF"/>
              </a:solidFill>
            </a:endParaRPr>
          </a:p>
        </p:txBody>
      </p:sp>
      <p:sp>
        <p:nvSpPr>
          <p:cNvPr id="14" name="Rectangle : coins arrondis 13">
            <a:hlinkClick r:id="rId6"/>
            <a:extLst>
              <a:ext uri="{FF2B5EF4-FFF2-40B4-BE49-F238E27FC236}">
                <a16:creationId xmlns:a16="http://schemas.microsoft.com/office/drawing/2014/main" id="{CB0139F0-7CE4-69B1-FD0E-1D1A2259D8C3}"/>
              </a:ext>
            </a:extLst>
          </p:cNvPr>
          <p:cNvSpPr/>
          <p:nvPr/>
        </p:nvSpPr>
        <p:spPr>
          <a:xfrm>
            <a:off x="3755030" y="8341016"/>
            <a:ext cx="3750278" cy="810928"/>
          </a:xfrm>
          <a:prstGeom prst="roundRect">
            <a:avLst/>
          </a:prstGeom>
          <a:solidFill>
            <a:srgbClr val="036838"/>
          </a:solidFill>
          <a:ln>
            <a:solidFill>
              <a:srgbClr val="A07A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 Billet Vert #65</a:t>
            </a:r>
            <a:endParaRPr lang="fr-FR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4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D0FD5-DA90-11D3-F2C5-4E702DEB5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EEECDBF-40D8-835B-3A38-DDB12109C00F}"/>
              </a:ext>
            </a:extLst>
          </p:cNvPr>
          <p:cNvSpPr txBox="1"/>
          <p:nvPr/>
        </p:nvSpPr>
        <p:spPr>
          <a:xfrm>
            <a:off x="1015461" y="641868"/>
            <a:ext cx="15182544" cy="87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FICHE D’IDENTITÉ DE LA NEWSLETTER “Le Billet Vert”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B32448D-C89F-E9DF-0BD6-0AC562EAF666}"/>
              </a:ext>
            </a:extLst>
          </p:cNvPr>
          <p:cNvSpPr/>
          <p:nvPr/>
        </p:nvSpPr>
        <p:spPr>
          <a:xfrm>
            <a:off x="1015461" y="1923627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50" y="0"/>
                </a:lnTo>
                <a:lnTo>
                  <a:pt x="434050" y="440457"/>
                </a:lnTo>
                <a:lnTo>
                  <a:pt x="0" y="440457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D88EF81-8C06-904E-52F8-75EADEEB1B0C}"/>
              </a:ext>
            </a:extLst>
          </p:cNvPr>
          <p:cNvSpPr txBox="1"/>
          <p:nvPr/>
        </p:nvSpPr>
        <p:spPr>
          <a:xfrm>
            <a:off x="948266" y="2019300"/>
            <a:ext cx="7225466" cy="5803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INFORMATIONS CLÉS SUR LA NEWSLETTER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EA996C43-5B11-1EB7-4957-EEC09B94BF09}"/>
              </a:ext>
            </a:extLst>
          </p:cNvPr>
          <p:cNvSpPr txBox="1"/>
          <p:nvPr/>
        </p:nvSpPr>
        <p:spPr>
          <a:xfrm>
            <a:off x="455867" y="3619500"/>
            <a:ext cx="3806611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Type de magazine :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046B3E09-98BF-6D79-8FB7-C0B7CC3C65E8}"/>
              </a:ext>
            </a:extLst>
          </p:cNvPr>
          <p:cNvSpPr txBox="1"/>
          <p:nvPr/>
        </p:nvSpPr>
        <p:spPr>
          <a:xfrm>
            <a:off x="1449511" y="4053839"/>
            <a:ext cx="8397458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B2B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9FB3A81-F151-D6E5-A12D-3AF2B562EE19}"/>
              </a:ext>
            </a:extLst>
          </p:cNvPr>
          <p:cNvSpPr txBox="1"/>
          <p:nvPr/>
        </p:nvSpPr>
        <p:spPr>
          <a:xfrm>
            <a:off x="455867" y="4679295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Tarif :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EC3909A-DB93-0F60-D9DE-DAD4745F1CD4}"/>
              </a:ext>
            </a:extLst>
          </p:cNvPr>
          <p:cNvSpPr txBox="1"/>
          <p:nvPr/>
        </p:nvSpPr>
        <p:spPr>
          <a:xfrm>
            <a:off x="1449511" y="5066009"/>
            <a:ext cx="8397458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Newsletter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distribuée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gratuitement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3526179-AA27-922D-DBED-C62323A3F039}"/>
              </a:ext>
            </a:extLst>
          </p:cNvPr>
          <p:cNvSpPr txBox="1"/>
          <p:nvPr/>
        </p:nvSpPr>
        <p:spPr>
          <a:xfrm>
            <a:off x="455867" y="5693388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Fréquence de parution : 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9843153D-AF50-50FE-705D-BFB302463FF4}"/>
              </a:ext>
            </a:extLst>
          </p:cNvPr>
          <p:cNvSpPr txBox="1"/>
          <p:nvPr/>
        </p:nvSpPr>
        <p:spPr>
          <a:xfrm>
            <a:off x="1449511" y="6158276"/>
            <a:ext cx="7694489" cy="3484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1publication par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mois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(à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partir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mars 2026)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2E4E4FC9-294E-3B0B-214E-2A9FCCAF67E2}"/>
              </a:ext>
            </a:extLst>
          </p:cNvPr>
          <p:cNvSpPr txBox="1"/>
          <p:nvPr/>
        </p:nvSpPr>
        <p:spPr>
          <a:xfrm>
            <a:off x="469403" y="6708486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Format : 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9A4DB7BF-164B-304E-65FA-9D192610363F}"/>
              </a:ext>
            </a:extLst>
          </p:cNvPr>
          <p:cNvSpPr txBox="1"/>
          <p:nvPr/>
        </p:nvSpPr>
        <p:spPr>
          <a:xfrm>
            <a:off x="1463047" y="7148876"/>
            <a:ext cx="8397458" cy="720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Envoi newsletter HTML avec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contenus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chaque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newsletter</a:t>
            </a: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Accessible à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partir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site 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2"/>
              </a:rPr>
              <a:t>https://www.golf-market.fr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2FC164C2-042B-1961-5A8C-2489B022374F}"/>
              </a:ext>
            </a:extLst>
          </p:cNvPr>
          <p:cNvSpPr txBox="1"/>
          <p:nvPr/>
        </p:nvSpPr>
        <p:spPr>
          <a:xfrm>
            <a:off x="8546469" y="3695700"/>
            <a:ext cx="8934686" cy="8070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Contenus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sponsorisés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/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publi-rédactionnels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 </a:t>
            </a:r>
          </a:p>
          <a:p>
            <a:pPr algn="l">
              <a:lnSpc>
                <a:spcPts val="3220"/>
              </a:lnSpc>
            </a:pPr>
            <a:endParaRPr lang="en-US" sz="2400"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5AF6823A-A0A3-0DC9-0C7E-6C9A676C5904}"/>
              </a:ext>
            </a:extLst>
          </p:cNvPr>
          <p:cNvSpPr txBox="1"/>
          <p:nvPr/>
        </p:nvSpPr>
        <p:spPr>
          <a:xfrm>
            <a:off x="9553649" y="3773805"/>
            <a:ext cx="8517682" cy="1414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endParaRPr dirty="0"/>
          </a:p>
          <a:p>
            <a:pPr algn="l">
              <a:lnSpc>
                <a:spcPts val="2800"/>
              </a:lnSpc>
            </a:pP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Proposer aux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entreprises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créer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contenu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pertinent pour les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lecteurs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mettant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avant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leurs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produits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ou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services de manière informative et pratique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AFE15F66-E578-D1DE-1A47-008B6FAF9317}"/>
              </a:ext>
            </a:extLst>
          </p:cNvPr>
          <p:cNvSpPr txBox="1"/>
          <p:nvPr/>
        </p:nvSpPr>
        <p:spPr>
          <a:xfrm>
            <a:off x="8534400" y="5523564"/>
            <a:ext cx="8113110" cy="825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47422" lvl="2" indent="-349141" algn="l">
              <a:lnSpc>
                <a:spcPts val="3395"/>
              </a:lnSpc>
              <a:buFont typeface="Arial"/>
              <a:buChar char="⚬"/>
            </a:pPr>
            <a:r>
              <a:rPr lang="en-US" sz="2425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Distribution : </a:t>
            </a:r>
          </a:p>
          <a:p>
            <a:pPr algn="l">
              <a:lnSpc>
                <a:spcPts val="3255"/>
              </a:lnSpc>
            </a:pPr>
            <a:endParaRPr lang="en-US" sz="2425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9B897F43-B5A6-EF60-7773-39C1B5CB3B1F}"/>
              </a:ext>
            </a:extLst>
          </p:cNvPr>
          <p:cNvSpPr txBox="1"/>
          <p:nvPr/>
        </p:nvSpPr>
        <p:spPr>
          <a:xfrm>
            <a:off x="8534400" y="5653106"/>
            <a:ext cx="8113110" cy="1551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55"/>
              </a:lnSpc>
            </a:pPr>
            <a:endParaRPr dirty="0"/>
          </a:p>
          <a:p>
            <a:pPr marL="1376827" lvl="3" indent="-344207" algn="l">
              <a:lnSpc>
                <a:spcPts val="2976"/>
              </a:lnSpc>
              <a:buFont typeface="Arial"/>
              <a:buChar char="￭"/>
            </a:pPr>
            <a:r>
              <a:rPr lang="en-US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Envoi sur la base </a:t>
            </a:r>
            <a:r>
              <a:rPr lang="en-US" sz="212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d’abonnés</a:t>
            </a:r>
            <a:r>
              <a:rPr lang="en-US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(+5 000 contacts </a:t>
            </a:r>
            <a:r>
              <a:rPr lang="en-US" sz="212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professionnels</a:t>
            </a:r>
            <a:r>
              <a:rPr lang="en-US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golf : </a:t>
            </a:r>
            <a:r>
              <a:rPr lang="en-US" sz="212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Directeurs</a:t>
            </a:r>
            <a:r>
              <a:rPr lang="en-US" sz="212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golfs, members PGA France, greenkeepers)</a:t>
            </a:r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E3CC85E4-574E-1829-3B97-217E9D4329D4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A33917C3-08E4-6FC1-4BAB-D357FE976BCF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50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C7B42-72C8-693D-E9BB-12252DD0D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003FA45-DCEE-9C76-BE16-1E31C5BA2998}"/>
              </a:ext>
            </a:extLst>
          </p:cNvPr>
          <p:cNvSpPr txBox="1"/>
          <p:nvPr/>
        </p:nvSpPr>
        <p:spPr>
          <a:xfrm>
            <a:off x="1015461" y="641868"/>
            <a:ext cx="15182544" cy="87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CONTENU ÉDITORIAL DE LA NEWSLETTER “Le Billet Vert”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768BFAB-74C8-49BF-0877-422CB5495195}"/>
              </a:ext>
            </a:extLst>
          </p:cNvPr>
          <p:cNvSpPr/>
          <p:nvPr/>
        </p:nvSpPr>
        <p:spPr>
          <a:xfrm>
            <a:off x="1015461" y="1923627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50" y="0"/>
                </a:lnTo>
                <a:lnTo>
                  <a:pt x="434050" y="440457"/>
                </a:lnTo>
                <a:lnTo>
                  <a:pt x="0" y="440457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A273626-CCB7-92C5-642C-9C0FC6433791}"/>
              </a:ext>
            </a:extLst>
          </p:cNvPr>
          <p:cNvSpPr txBox="1"/>
          <p:nvPr/>
        </p:nvSpPr>
        <p:spPr>
          <a:xfrm>
            <a:off x="948266" y="2019300"/>
            <a:ext cx="8500534" cy="5759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LES CONTENUS RÉCURRENTS DE LA NEWSLETTER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513D874C-65E7-E64E-EB31-59BD85A857EB}"/>
              </a:ext>
            </a:extLst>
          </p:cNvPr>
          <p:cNvSpPr txBox="1"/>
          <p:nvPr/>
        </p:nvSpPr>
        <p:spPr>
          <a:xfrm>
            <a:off x="455867" y="3619500"/>
            <a:ext cx="4649533" cy="40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Edito 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32BB60D-9FF7-D950-C25C-B76282C7A709}"/>
              </a:ext>
            </a:extLst>
          </p:cNvPr>
          <p:cNvSpPr txBox="1"/>
          <p:nvPr/>
        </p:nvSpPr>
        <p:spPr>
          <a:xfrm>
            <a:off x="1449511" y="4053839"/>
            <a:ext cx="6932489" cy="720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940"/>
              </a:lnSpc>
            </a:pP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Présente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la NL du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mois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avec mise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avant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d’une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problématique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précise</a:t>
            </a: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2A1465F2-1C9C-3330-3FEA-2B6D6A5FDE6B}"/>
              </a:ext>
            </a:extLst>
          </p:cNvPr>
          <p:cNvSpPr txBox="1"/>
          <p:nvPr/>
        </p:nvSpPr>
        <p:spPr>
          <a:xfrm>
            <a:off x="454156" y="4959919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Ce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qu’il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faut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retenir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0DBC56E-1478-1ECE-5DB4-538A1D5544F0}"/>
              </a:ext>
            </a:extLst>
          </p:cNvPr>
          <p:cNvSpPr txBox="1"/>
          <p:nvPr/>
        </p:nvSpPr>
        <p:spPr>
          <a:xfrm>
            <a:off x="1447800" y="5346633"/>
            <a:ext cx="8397458" cy="720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 News (Marketing,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Produit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Événement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Innovation,</a:t>
            </a:r>
          </a:p>
          <a:p>
            <a:pPr algn="l">
              <a:lnSpc>
                <a:spcPts val="2940"/>
              </a:lnSpc>
            </a:pP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Règlementation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Environnement, Management, Agenda…)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9D1C55A2-30FD-1AD1-327C-3A4ADC7661DC}"/>
              </a:ext>
            </a:extLst>
          </p:cNvPr>
          <p:cNvSpPr txBox="1"/>
          <p:nvPr/>
        </p:nvSpPr>
        <p:spPr>
          <a:xfrm>
            <a:off x="454156" y="6278812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Le chiffre du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mois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 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85B02DC5-C31D-C5A5-6D5D-5FF606FFE7AD}"/>
              </a:ext>
            </a:extLst>
          </p:cNvPr>
          <p:cNvSpPr txBox="1"/>
          <p:nvPr/>
        </p:nvSpPr>
        <p:spPr>
          <a:xfrm>
            <a:off x="1447800" y="6743700"/>
            <a:ext cx="7694489" cy="3484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Format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infographie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pour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expliquer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un chiffre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marquant</a:t>
            </a: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C5B21642-D04C-9F95-0586-70A4338C004B}"/>
              </a:ext>
            </a:extLst>
          </p:cNvPr>
          <p:cNvSpPr txBox="1"/>
          <p:nvPr/>
        </p:nvSpPr>
        <p:spPr>
          <a:xfrm>
            <a:off x="8622669" y="5157179"/>
            <a:ext cx="8934686" cy="824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L’analyse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du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mois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</a:t>
            </a:r>
          </a:p>
          <a:p>
            <a:pPr algn="l">
              <a:lnSpc>
                <a:spcPts val="3220"/>
              </a:lnSpc>
            </a:pPr>
            <a:endParaRPr lang="en-US" sz="2400"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2224E3BD-9C21-A11E-6959-4664D065FDAC}"/>
              </a:ext>
            </a:extLst>
          </p:cNvPr>
          <p:cNvSpPr txBox="1"/>
          <p:nvPr/>
        </p:nvSpPr>
        <p:spPr>
          <a:xfrm>
            <a:off x="9525000" y="5600700"/>
            <a:ext cx="8517682" cy="3355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Article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d’analyse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autour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problématique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mois</a:t>
            </a:r>
            <a:endParaRPr lang="en-US" sz="20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3FDB4EB5-6B8A-5D19-771C-544B27109CD0}"/>
              </a:ext>
            </a:extLst>
          </p:cNvPr>
          <p:cNvSpPr txBox="1"/>
          <p:nvPr/>
        </p:nvSpPr>
        <p:spPr>
          <a:xfrm>
            <a:off x="8610600" y="6286500"/>
            <a:ext cx="8113110" cy="8349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47422" lvl="2" indent="-349141" algn="l">
              <a:lnSpc>
                <a:spcPts val="3395"/>
              </a:lnSpc>
              <a:buFont typeface="Arial"/>
              <a:buChar char="⚬"/>
            </a:pPr>
            <a:r>
              <a:rPr lang="en-US" sz="2425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Question de </a:t>
            </a:r>
            <a:r>
              <a:rPr lang="en-US" sz="2425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lecteur</a:t>
            </a:r>
            <a:r>
              <a:rPr lang="en-US" sz="2425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 </a:t>
            </a:r>
          </a:p>
          <a:p>
            <a:pPr algn="l">
              <a:lnSpc>
                <a:spcPts val="3255"/>
              </a:lnSpc>
            </a:pPr>
            <a:endParaRPr lang="en-US" sz="2425"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B4921E07-47FE-A0E9-0D1A-BFDCD6B3DC70}"/>
              </a:ext>
            </a:extLst>
          </p:cNvPr>
          <p:cNvSpPr txBox="1"/>
          <p:nvPr/>
        </p:nvSpPr>
        <p:spPr>
          <a:xfrm>
            <a:off x="9677400" y="6667500"/>
            <a:ext cx="7198710" cy="3851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255"/>
              </a:lnSpc>
            </a:pP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Dans chaque NL nous répondons à un abonné 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AB4B7AD8-B510-B2F8-CB66-41810C618CC3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499400B2-9730-6C61-A6E6-ADDC2C41A05A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27A8AF50-0969-21C8-7439-1C9544E46D3F}"/>
              </a:ext>
            </a:extLst>
          </p:cNvPr>
          <p:cNvSpPr txBox="1"/>
          <p:nvPr/>
        </p:nvSpPr>
        <p:spPr>
          <a:xfrm>
            <a:off x="8610600" y="3771900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Interview du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mois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7E2BFD-3B8A-5E57-9D21-A7A0528B6587}"/>
              </a:ext>
            </a:extLst>
          </p:cNvPr>
          <p:cNvSpPr txBox="1"/>
          <p:nvPr/>
        </p:nvSpPr>
        <p:spPr>
          <a:xfrm>
            <a:off x="9604244" y="4212290"/>
            <a:ext cx="8397458" cy="720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Interview d’un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professionnel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autour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problématique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mois</a:t>
            </a: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 questions/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réponses</a:t>
            </a: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68552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7A746-2618-93F7-5D1B-984639DB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62BCDEC-25AC-E463-7D98-20D54FFC651C}"/>
              </a:ext>
            </a:extLst>
          </p:cNvPr>
          <p:cNvSpPr txBox="1"/>
          <p:nvPr/>
        </p:nvSpPr>
        <p:spPr>
          <a:xfrm>
            <a:off x="1015461" y="641868"/>
            <a:ext cx="15182544" cy="877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PROMOTION DE LA NEWSLETTER “Le Billet Vert”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CBA0B15-6539-B65D-D054-437CD0861A60}"/>
              </a:ext>
            </a:extLst>
          </p:cNvPr>
          <p:cNvSpPr/>
          <p:nvPr/>
        </p:nvSpPr>
        <p:spPr>
          <a:xfrm>
            <a:off x="1015461" y="1923627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50" y="0"/>
                </a:lnTo>
                <a:lnTo>
                  <a:pt x="434050" y="440457"/>
                </a:lnTo>
                <a:lnTo>
                  <a:pt x="0" y="440457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C88DC55-6CBE-2FE8-B4C0-B043EAF069C5}"/>
              </a:ext>
            </a:extLst>
          </p:cNvPr>
          <p:cNvSpPr txBox="1"/>
          <p:nvPr/>
        </p:nvSpPr>
        <p:spPr>
          <a:xfrm>
            <a:off x="685800" y="2019300"/>
            <a:ext cx="8500534" cy="5759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UN SOUTIEN FORT DE “SPORTS STRATÉGIES”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B21ADC3-42FE-431F-BBBB-15BA75392A01}"/>
              </a:ext>
            </a:extLst>
          </p:cNvPr>
          <p:cNvSpPr txBox="1"/>
          <p:nvPr/>
        </p:nvSpPr>
        <p:spPr>
          <a:xfrm>
            <a:off x="455867" y="3619500"/>
            <a:ext cx="4649533" cy="40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News sur Sports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Stratégies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0906AA1F-7B8B-135C-92A2-F6FEE3792582}"/>
              </a:ext>
            </a:extLst>
          </p:cNvPr>
          <p:cNvSpPr txBox="1"/>
          <p:nvPr/>
        </p:nvSpPr>
        <p:spPr>
          <a:xfrm>
            <a:off x="1449511" y="4053839"/>
            <a:ext cx="6932489" cy="720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News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d’annonce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publication du Billet Vert</a:t>
            </a:r>
          </a:p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(50k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visiteurs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uniques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par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mois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477505B9-A8E3-204F-2390-B63A1558BB4C}"/>
              </a:ext>
            </a:extLst>
          </p:cNvPr>
          <p:cNvSpPr txBox="1"/>
          <p:nvPr/>
        </p:nvSpPr>
        <p:spPr>
          <a:xfrm>
            <a:off x="454156" y="5331861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News sur la NL Sports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Stratégies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691D53E-CB09-C1A4-619A-EDA06F0CC36A}"/>
              </a:ext>
            </a:extLst>
          </p:cNvPr>
          <p:cNvSpPr txBox="1"/>
          <p:nvPr/>
        </p:nvSpPr>
        <p:spPr>
          <a:xfrm>
            <a:off x="1447800" y="5718575"/>
            <a:ext cx="8397458" cy="720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News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d’annonce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publication du Billet Vert</a:t>
            </a:r>
          </a:p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(60k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abonnés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F5F2F4C-8810-1784-2C07-38B4B4C7C5D3}"/>
              </a:ext>
            </a:extLst>
          </p:cNvPr>
          <p:cNvSpPr txBox="1"/>
          <p:nvPr/>
        </p:nvSpPr>
        <p:spPr>
          <a:xfrm>
            <a:off x="8458200" y="3543300"/>
            <a:ext cx="8397458" cy="4057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36330" lvl="2" indent="-345443" algn="l">
              <a:lnSpc>
                <a:spcPts val="3360"/>
              </a:lnSpc>
              <a:buFont typeface="Arial"/>
              <a:buChar char="⚬"/>
            </a:pP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Posts sur le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compte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Linkedin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Sports </a:t>
            </a:r>
            <a:r>
              <a:rPr lang="en-US" sz="2400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Stratégies</a:t>
            </a:r>
            <a:r>
              <a:rPr lang="en-US" sz="2400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:</a:t>
            </a:r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CBC7137F-76F1-A474-7A91-93D689C392A2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861A3C2C-A9D8-D0BD-C22F-1F0981DEC84B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649C899A-A4FA-BDD8-5660-960EB3352D5E}"/>
              </a:ext>
            </a:extLst>
          </p:cNvPr>
          <p:cNvSpPr txBox="1"/>
          <p:nvPr/>
        </p:nvSpPr>
        <p:spPr>
          <a:xfrm>
            <a:off x="9528044" y="3973663"/>
            <a:ext cx="8397458" cy="25798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News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d’annonce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publication du Billet Vert</a:t>
            </a:r>
          </a:p>
          <a:p>
            <a:pPr algn="just">
              <a:lnSpc>
                <a:spcPts val="2940"/>
              </a:lnSpc>
            </a:pP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Mise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avant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d’un des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contenus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du Billet Vert</a:t>
            </a:r>
          </a:p>
          <a:p>
            <a:pPr algn="just">
              <a:lnSpc>
                <a:spcPts val="2940"/>
              </a:lnSpc>
            </a:pP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Incitation à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l’abonnement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au Billet Vert</a:t>
            </a:r>
          </a:p>
          <a:p>
            <a:pPr algn="just">
              <a:lnSpc>
                <a:spcPts val="2940"/>
              </a:lnSpc>
            </a:pP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(50k </a:t>
            </a:r>
            <a:r>
              <a:rPr lang="en-US" sz="21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abonnés</a:t>
            </a:r>
            <a:r>
              <a:rPr lang="en-US" sz="2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</a:p>
          <a:p>
            <a:pPr algn="just">
              <a:lnSpc>
                <a:spcPts val="2940"/>
              </a:lnSpc>
            </a:pPr>
            <a:endParaRPr lang="en-US" sz="21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212538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9F306-ACAF-2473-528E-71FD8C506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FE384B18-63E1-6267-860C-44C68266D238}"/>
              </a:ext>
            </a:extLst>
          </p:cNvPr>
          <p:cNvSpPr txBox="1"/>
          <p:nvPr/>
        </p:nvSpPr>
        <p:spPr>
          <a:xfrm>
            <a:off x="1028699" y="1202360"/>
            <a:ext cx="16802099" cy="877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279"/>
              </a:lnSpc>
            </a:pPr>
            <a:r>
              <a:rPr lang="en-US" sz="4400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TARIFS ANNONCEURS NEWSLETTER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4A31BF3-1783-7CD2-44BE-33ED0FCAC76A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7D9C0402-8481-5B50-DA0E-DA9CA5197AB3}"/>
              </a:ext>
            </a:extLst>
          </p:cNvPr>
          <p:cNvSpPr/>
          <p:nvPr/>
        </p:nvSpPr>
        <p:spPr>
          <a:xfrm>
            <a:off x="1028700" y="2729299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50" y="0"/>
                </a:lnTo>
                <a:lnTo>
                  <a:pt x="434050" y="440456"/>
                </a:lnTo>
                <a:lnTo>
                  <a:pt x="0" y="440456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428FBE4-B6CC-B841-A9AF-A92428FF8BF3}"/>
              </a:ext>
            </a:extLst>
          </p:cNvPr>
          <p:cNvSpPr txBox="1"/>
          <p:nvPr/>
        </p:nvSpPr>
        <p:spPr>
          <a:xfrm>
            <a:off x="1245725" y="2851455"/>
            <a:ext cx="8021811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ENCARTS PUBLICITAIRES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D2A0895-502F-EA36-E6CA-925663751899}"/>
              </a:ext>
            </a:extLst>
          </p:cNvPr>
          <p:cNvSpPr txBox="1"/>
          <p:nvPr/>
        </p:nvSpPr>
        <p:spPr>
          <a:xfrm>
            <a:off x="1245724" y="3730956"/>
            <a:ext cx="16585075" cy="979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64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Nous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vous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proposons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devenir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annonceur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au sein de la newsletter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mensuelle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“Le Billet Vert” dans son nouveau format à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partir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de 300€ HT et </a:t>
            </a:r>
            <a:r>
              <a:rPr 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jusqu’à</a:t>
            </a: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2 500€ HT.</a:t>
            </a:r>
          </a:p>
        </p:txBody>
      </p:sp>
      <p:sp>
        <p:nvSpPr>
          <p:cNvPr id="10" name="Freeform 2">
            <a:extLst>
              <a:ext uri="{FF2B5EF4-FFF2-40B4-BE49-F238E27FC236}">
                <a16:creationId xmlns:a16="http://schemas.microsoft.com/office/drawing/2014/main" id="{7759FB2D-D769-B0F7-1351-1B002BD58E59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9D8CC05-5FAD-88A1-C1AD-BD1EF57E02A5}"/>
              </a:ext>
            </a:extLst>
          </p:cNvPr>
          <p:cNvSpPr txBox="1"/>
          <p:nvPr/>
        </p:nvSpPr>
        <p:spPr>
          <a:xfrm>
            <a:off x="2057400" y="4914900"/>
            <a:ext cx="1367254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Sponsoring complet de la newsletter (bandeau header NL/site + 1 bandeau inter-news NL/site + 1 </a:t>
            </a:r>
            <a:r>
              <a:rPr lang="fr-FR" sz="2400" b="1" kern="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publi-rédactionnel</a:t>
            </a:r>
            <a:r>
              <a:rPr lang="fr-FR" sz="24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NL/site + 1 bandeau/1 pavé sur NL/site)- </a:t>
            </a:r>
            <a:r>
              <a:rPr lang="fr-FR" sz="2400" b="1" kern="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post offert sur le </a:t>
            </a:r>
            <a:r>
              <a:rPr lang="fr-FR" sz="2400" b="1" kern="0" dirty="0" err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Linkedin</a:t>
            </a:r>
            <a:r>
              <a:rPr lang="fr-FR" sz="2400" b="1" kern="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Sport Stratégies (50K abonnés) pour promouvoir l’annonceur</a:t>
            </a:r>
            <a:endParaRPr lang="fr-FR" sz="2400" b="1" kern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	 </a:t>
            </a:r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Tarif : 2 500€ 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kern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Sujet </a:t>
            </a:r>
            <a:r>
              <a:rPr lang="fr-FR" sz="2400" b="1" kern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publi-rédactionnel</a:t>
            </a:r>
            <a:r>
              <a:rPr lang="fr-FR" sz="2400" b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fr-FR" sz="24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(1 article sur site inclus lien redirection annonceur + 1 bandeau dans NL/site)</a:t>
            </a:r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	 </a:t>
            </a:r>
            <a:r>
              <a:rPr lang="fr-FR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Tarif : 8</a:t>
            </a:r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00</a:t>
            </a:r>
            <a:r>
              <a:rPr lang="fr-FR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€ HT</a:t>
            </a:r>
          </a:p>
          <a:p>
            <a:pPr>
              <a:buNone/>
            </a:pPr>
            <a:endParaRPr lang="fr-FR" sz="2400" kern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None/>
            </a:pPr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A724A14-1E57-541A-AD9E-772E75FF5F0F}"/>
              </a:ext>
            </a:extLst>
          </p:cNvPr>
          <p:cNvSpPr txBox="1"/>
          <p:nvPr/>
        </p:nvSpPr>
        <p:spPr>
          <a:xfrm>
            <a:off x="1601325" y="9715500"/>
            <a:ext cx="1000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* Maximum 3 </a:t>
            </a:r>
            <a:r>
              <a:rPr lang="en-US" sz="18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publi-rédactionnels</a:t>
            </a:r>
            <a:r>
              <a:rPr 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/newsletter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96DF736-CBB9-6671-C3DE-F8A033C52919}"/>
              </a:ext>
            </a:extLst>
          </p:cNvPr>
          <p:cNvSpPr txBox="1"/>
          <p:nvPr/>
        </p:nvSpPr>
        <p:spPr>
          <a:xfrm>
            <a:off x="1245724" y="8253643"/>
            <a:ext cx="1000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-10% </a:t>
            </a:r>
            <a:r>
              <a:rPr lang="en-US" sz="2400" b="1" dirty="0" err="1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</a:t>
            </a: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engagement dans 2 à 6 newsletters/an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- 15% </a:t>
            </a:r>
            <a:r>
              <a:rPr lang="en-US" sz="2400" b="1" dirty="0" err="1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</a:t>
            </a: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engagement dans 7 à 12 newsletters/an</a:t>
            </a:r>
            <a:endParaRPr lang="fr-FR" sz="2400" b="1" dirty="0">
              <a:solidFill>
                <a:srgbClr val="0368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7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A6C6E-A578-7A72-EFF2-0545A4875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FE7B032-B3D2-987B-DCEC-B3C5D427A9D1}"/>
              </a:ext>
            </a:extLst>
          </p:cNvPr>
          <p:cNvSpPr txBox="1"/>
          <p:nvPr/>
        </p:nvSpPr>
        <p:spPr>
          <a:xfrm>
            <a:off x="1028699" y="1202360"/>
            <a:ext cx="16802099" cy="877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279"/>
              </a:lnSpc>
            </a:pPr>
            <a:r>
              <a:rPr lang="en-US" sz="4400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TARIFS ANNONCEURS NEWSLETTER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58E6DB7-7737-86D3-A8AE-F5EE04618056}"/>
              </a:ext>
            </a:extLst>
          </p:cNvPr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CD80A2C-3F08-2847-6190-4176AF497B7A}"/>
              </a:ext>
            </a:extLst>
          </p:cNvPr>
          <p:cNvSpPr/>
          <p:nvPr/>
        </p:nvSpPr>
        <p:spPr>
          <a:xfrm>
            <a:off x="1028700" y="2729299"/>
            <a:ext cx="434050" cy="440456"/>
          </a:xfrm>
          <a:custGeom>
            <a:avLst/>
            <a:gdLst/>
            <a:ahLst/>
            <a:cxnLst/>
            <a:rect l="l" t="t" r="r" b="b"/>
            <a:pathLst>
              <a:path w="434050" h="440456">
                <a:moveTo>
                  <a:pt x="0" y="0"/>
                </a:moveTo>
                <a:lnTo>
                  <a:pt x="434050" y="0"/>
                </a:lnTo>
                <a:lnTo>
                  <a:pt x="434050" y="440456"/>
                </a:lnTo>
                <a:lnTo>
                  <a:pt x="0" y="440456"/>
                </a:lnTo>
                <a:lnTo>
                  <a:pt x="0" y="0"/>
                </a:lnTo>
                <a:close/>
              </a:path>
            </a:pathLst>
          </a:custGeom>
          <a:solidFill>
            <a:srgbClr val="A07A42"/>
          </a:solidFill>
        </p:spPr>
        <p:txBody>
          <a:bodyPr/>
          <a:lstStyle/>
          <a:p>
            <a:endParaRPr lang="fr-FR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B9CD6902-0561-3424-18E9-0B70960C073D}"/>
              </a:ext>
            </a:extLst>
          </p:cNvPr>
          <p:cNvSpPr txBox="1"/>
          <p:nvPr/>
        </p:nvSpPr>
        <p:spPr>
          <a:xfrm>
            <a:off x="1245725" y="2851455"/>
            <a:ext cx="8021811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ENCARTS PUBLICITAIRES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C668A52-C940-C80A-62F3-9E5771DBB63C}"/>
              </a:ext>
            </a:extLst>
          </p:cNvPr>
          <p:cNvSpPr txBox="1"/>
          <p:nvPr/>
        </p:nvSpPr>
        <p:spPr>
          <a:xfrm>
            <a:off x="1633982" y="4450609"/>
            <a:ext cx="135636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Bandeau header NL/site </a:t>
            </a:r>
            <a:r>
              <a:rPr lang="fr-FR" sz="24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(inclus lien redirection annonceur)</a:t>
            </a:r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Tarif : </a:t>
            </a:r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fr-FR" sz="2400" kern="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00€ HT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b="1" kern="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Option 1 bandeau/1 pavé sur articles NL sur site web : +200€</a:t>
            </a:r>
            <a:endParaRPr lang="fr-FR" sz="2400" b="1" kern="1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fr-FR" sz="2400" kern="0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Bandeau inter-news NL/site (inclus lien redirection annonceur)</a:t>
            </a:r>
            <a:endParaRPr lang="fr-FR" sz="2400" kern="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</a:t>
            </a:r>
            <a:r>
              <a:rPr lang="fr-FR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Tarif : 300€ HT</a:t>
            </a:r>
            <a:endParaRPr lang="fr-FR" sz="2400" kern="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fr-FR" sz="2400" kern="1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Freeform 2">
            <a:extLst>
              <a:ext uri="{FF2B5EF4-FFF2-40B4-BE49-F238E27FC236}">
                <a16:creationId xmlns:a16="http://schemas.microsoft.com/office/drawing/2014/main" id="{7218EDF5-C2C6-3402-ACBE-D0A8BB3AEBA3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A913C7-2A02-8D06-8518-AB9E1447943D}"/>
              </a:ext>
            </a:extLst>
          </p:cNvPr>
          <p:cNvSpPr txBox="1"/>
          <p:nvPr/>
        </p:nvSpPr>
        <p:spPr>
          <a:xfrm>
            <a:off x="1245725" y="7532053"/>
            <a:ext cx="1000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-10% </a:t>
            </a:r>
            <a:r>
              <a:rPr lang="en-US" sz="2400" b="1" dirty="0" err="1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</a:t>
            </a: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engagement dans 2 à 6 newsletters/an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- 15% </a:t>
            </a:r>
            <a:r>
              <a:rPr lang="en-US" sz="2400" b="1" dirty="0" err="1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</a:t>
            </a:r>
            <a:r>
              <a:rPr lang="en-US" sz="2400" b="1" dirty="0">
                <a:solidFill>
                  <a:srgbClr val="0368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engagement dans 7 à 12 newsletters/an -15%</a:t>
            </a:r>
            <a:endParaRPr lang="fr-FR" sz="2400" b="1" dirty="0">
              <a:solidFill>
                <a:srgbClr val="0368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33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6799909" y="5530961"/>
            <a:ext cx="452759" cy="445350"/>
          </a:xfrm>
          <a:custGeom>
            <a:avLst/>
            <a:gdLst/>
            <a:ahLst/>
            <a:cxnLst/>
            <a:rect l="l" t="t" r="r" b="b"/>
            <a:pathLst>
              <a:path w="452759" h="445350">
                <a:moveTo>
                  <a:pt x="0" y="0"/>
                </a:moveTo>
                <a:lnTo>
                  <a:pt x="452758" y="0"/>
                </a:lnTo>
                <a:lnTo>
                  <a:pt x="452758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4" name="Freeform 4"/>
          <p:cNvSpPr/>
          <p:nvPr/>
        </p:nvSpPr>
        <p:spPr>
          <a:xfrm>
            <a:off x="6799909" y="6166110"/>
            <a:ext cx="466034" cy="466034"/>
          </a:xfrm>
          <a:custGeom>
            <a:avLst/>
            <a:gdLst/>
            <a:ahLst/>
            <a:cxnLst/>
            <a:rect l="l" t="t" r="r" b="b"/>
            <a:pathLst>
              <a:path w="466034" h="466034">
                <a:moveTo>
                  <a:pt x="0" y="0"/>
                </a:moveTo>
                <a:lnTo>
                  <a:pt x="466033" y="0"/>
                </a:lnTo>
                <a:lnTo>
                  <a:pt x="466033" y="466034"/>
                </a:lnTo>
                <a:lnTo>
                  <a:pt x="0" y="46603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Freeform 5"/>
          <p:cNvSpPr/>
          <p:nvPr/>
        </p:nvSpPr>
        <p:spPr>
          <a:xfrm>
            <a:off x="6858024" y="6922299"/>
            <a:ext cx="349802" cy="445350"/>
          </a:xfrm>
          <a:custGeom>
            <a:avLst/>
            <a:gdLst/>
            <a:ahLst/>
            <a:cxnLst/>
            <a:rect l="l" t="t" r="r" b="b"/>
            <a:pathLst>
              <a:path w="349802" h="445350">
                <a:moveTo>
                  <a:pt x="0" y="0"/>
                </a:moveTo>
                <a:lnTo>
                  <a:pt x="349803" y="0"/>
                </a:lnTo>
                <a:lnTo>
                  <a:pt x="349803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6" name="Freeform 6"/>
          <p:cNvSpPr/>
          <p:nvPr/>
        </p:nvSpPr>
        <p:spPr>
          <a:xfrm>
            <a:off x="6799909" y="7642564"/>
            <a:ext cx="535872" cy="517361"/>
          </a:xfrm>
          <a:custGeom>
            <a:avLst/>
            <a:gdLst/>
            <a:ahLst/>
            <a:cxnLst/>
            <a:rect l="l" t="t" r="r" b="b"/>
            <a:pathLst>
              <a:path w="535872" h="517361">
                <a:moveTo>
                  <a:pt x="0" y="0"/>
                </a:moveTo>
                <a:lnTo>
                  <a:pt x="535872" y="0"/>
                </a:lnTo>
                <a:lnTo>
                  <a:pt x="535872" y="517361"/>
                </a:lnTo>
                <a:lnTo>
                  <a:pt x="0" y="5173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8" name="TextBox 8"/>
          <p:cNvSpPr txBox="1"/>
          <p:nvPr/>
        </p:nvSpPr>
        <p:spPr>
          <a:xfrm>
            <a:off x="1205568" y="2400043"/>
            <a:ext cx="8643385" cy="10345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138"/>
              </a:lnSpc>
              <a:spcBef>
                <a:spcPct val="0"/>
              </a:spcBef>
            </a:pPr>
            <a:r>
              <a:rPr lang="en-US" sz="6956" dirty="0">
                <a:solidFill>
                  <a:srgbClr val="036838"/>
                </a:solidFill>
                <a:latin typeface="Anton"/>
                <a:ea typeface="Anton"/>
                <a:cs typeface="Anton"/>
                <a:sym typeface="Anton"/>
              </a:rPr>
              <a:t>CONTACTEZ-NOUS !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468138" y="7723708"/>
            <a:ext cx="3875671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WWW.GOLF-MARKET.FR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468138" y="5566575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BERTRAND.AVRIL@GOLF-MARKET.FR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468138" y="6874674"/>
            <a:ext cx="4740447" cy="651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 RUE BARTHÉLÉMY DANJOU - 92100, BOULOGNE-BILLANCOURT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05568" y="2005793"/>
            <a:ext cx="8643385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54"/>
              </a:lnSpc>
              <a:spcBef>
                <a:spcPct val="0"/>
              </a:spcBef>
            </a:pPr>
            <a:r>
              <a:rPr lang="en-US" sz="2354" dirty="0">
                <a:solidFill>
                  <a:srgbClr val="036838"/>
                </a:solidFill>
                <a:latin typeface="Poppins"/>
                <a:ea typeface="Poppins"/>
                <a:cs typeface="Poppins"/>
                <a:sym typeface="Poppins"/>
              </a:rPr>
              <a:t>POUR EN SAVOIR PLUS ...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468138" y="6212066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06.08.82.69.95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58024" y="4310797"/>
            <a:ext cx="5500032" cy="1029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Bertrand Avril</a:t>
            </a:r>
          </a:p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Directeur du </a:t>
            </a:r>
            <a:r>
              <a:rPr lang="en-US" sz="2962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développement</a:t>
            </a:r>
            <a:endParaRPr lang="en-US" sz="2962"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6934456" y="9556244"/>
            <a:ext cx="1081600" cy="412360"/>
          </a:xfrm>
          <a:custGeom>
            <a:avLst/>
            <a:gdLst/>
            <a:ahLst/>
            <a:cxnLst/>
            <a:rect l="l" t="t" r="r" b="b"/>
            <a:pathLst>
              <a:path w="1081600" h="412360">
                <a:moveTo>
                  <a:pt x="0" y="0"/>
                </a:moveTo>
                <a:lnTo>
                  <a:pt x="1081600" y="0"/>
                </a:lnTo>
                <a:lnTo>
                  <a:pt x="1081600" y="412360"/>
                </a:lnTo>
                <a:lnTo>
                  <a:pt x="0" y="41236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6" name="Freeform 3">
            <a:extLst>
              <a:ext uri="{FF2B5EF4-FFF2-40B4-BE49-F238E27FC236}">
                <a16:creationId xmlns:a16="http://schemas.microsoft.com/office/drawing/2014/main" id="{C371E422-213B-2B3A-EC05-458AABC05EA0}"/>
              </a:ext>
            </a:extLst>
          </p:cNvPr>
          <p:cNvSpPr/>
          <p:nvPr/>
        </p:nvSpPr>
        <p:spPr>
          <a:xfrm>
            <a:off x="12499157" y="5525464"/>
            <a:ext cx="452759" cy="445350"/>
          </a:xfrm>
          <a:custGeom>
            <a:avLst/>
            <a:gdLst/>
            <a:ahLst/>
            <a:cxnLst/>
            <a:rect l="l" t="t" r="r" b="b"/>
            <a:pathLst>
              <a:path w="452759" h="445350">
                <a:moveTo>
                  <a:pt x="0" y="0"/>
                </a:moveTo>
                <a:lnTo>
                  <a:pt x="452758" y="0"/>
                </a:lnTo>
                <a:lnTo>
                  <a:pt x="452758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7" name="Freeform 4">
            <a:extLst>
              <a:ext uri="{FF2B5EF4-FFF2-40B4-BE49-F238E27FC236}">
                <a16:creationId xmlns:a16="http://schemas.microsoft.com/office/drawing/2014/main" id="{5ADDE020-4ED6-DBCC-9511-304E3B5FAA36}"/>
              </a:ext>
            </a:extLst>
          </p:cNvPr>
          <p:cNvSpPr/>
          <p:nvPr/>
        </p:nvSpPr>
        <p:spPr>
          <a:xfrm>
            <a:off x="12499157" y="6160613"/>
            <a:ext cx="466034" cy="466034"/>
          </a:xfrm>
          <a:custGeom>
            <a:avLst/>
            <a:gdLst/>
            <a:ahLst/>
            <a:cxnLst/>
            <a:rect l="l" t="t" r="r" b="b"/>
            <a:pathLst>
              <a:path w="466034" h="466034">
                <a:moveTo>
                  <a:pt x="0" y="0"/>
                </a:moveTo>
                <a:lnTo>
                  <a:pt x="466033" y="0"/>
                </a:lnTo>
                <a:lnTo>
                  <a:pt x="466033" y="466034"/>
                </a:lnTo>
                <a:lnTo>
                  <a:pt x="0" y="46603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AC75EC6D-0062-4630-6C94-BB158F37702F}"/>
              </a:ext>
            </a:extLst>
          </p:cNvPr>
          <p:cNvSpPr/>
          <p:nvPr/>
        </p:nvSpPr>
        <p:spPr>
          <a:xfrm>
            <a:off x="12557272" y="6916802"/>
            <a:ext cx="349802" cy="445350"/>
          </a:xfrm>
          <a:custGeom>
            <a:avLst/>
            <a:gdLst/>
            <a:ahLst/>
            <a:cxnLst/>
            <a:rect l="l" t="t" r="r" b="b"/>
            <a:pathLst>
              <a:path w="349802" h="445350">
                <a:moveTo>
                  <a:pt x="0" y="0"/>
                </a:moveTo>
                <a:lnTo>
                  <a:pt x="349803" y="0"/>
                </a:lnTo>
                <a:lnTo>
                  <a:pt x="349803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F33FF92A-7B59-7F0F-B8D8-45A60D8F991B}"/>
              </a:ext>
            </a:extLst>
          </p:cNvPr>
          <p:cNvSpPr/>
          <p:nvPr/>
        </p:nvSpPr>
        <p:spPr>
          <a:xfrm>
            <a:off x="12499157" y="7637067"/>
            <a:ext cx="535872" cy="517361"/>
          </a:xfrm>
          <a:custGeom>
            <a:avLst/>
            <a:gdLst/>
            <a:ahLst/>
            <a:cxnLst/>
            <a:rect l="l" t="t" r="r" b="b"/>
            <a:pathLst>
              <a:path w="535872" h="517361">
                <a:moveTo>
                  <a:pt x="0" y="0"/>
                </a:moveTo>
                <a:lnTo>
                  <a:pt x="535872" y="0"/>
                </a:lnTo>
                <a:lnTo>
                  <a:pt x="535872" y="517361"/>
                </a:lnTo>
                <a:lnTo>
                  <a:pt x="0" y="5173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0" name="TextBox 9">
            <a:extLst>
              <a:ext uri="{FF2B5EF4-FFF2-40B4-BE49-F238E27FC236}">
                <a16:creationId xmlns:a16="http://schemas.microsoft.com/office/drawing/2014/main" id="{27F3965F-462D-C83B-767D-E6458BA20BD3}"/>
              </a:ext>
            </a:extLst>
          </p:cNvPr>
          <p:cNvSpPr txBox="1"/>
          <p:nvPr/>
        </p:nvSpPr>
        <p:spPr>
          <a:xfrm>
            <a:off x="13167386" y="7718211"/>
            <a:ext cx="3875671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WWW.GOLF-MARKET.FR</a:t>
            </a:r>
          </a:p>
        </p:txBody>
      </p:sp>
      <p:sp>
        <p:nvSpPr>
          <p:cNvPr id="21" name="TextBox 10">
            <a:extLst>
              <a:ext uri="{FF2B5EF4-FFF2-40B4-BE49-F238E27FC236}">
                <a16:creationId xmlns:a16="http://schemas.microsoft.com/office/drawing/2014/main" id="{71A22C71-A8C9-7FAB-75D7-22E445205D7C}"/>
              </a:ext>
            </a:extLst>
          </p:cNvPr>
          <p:cNvSpPr txBox="1"/>
          <p:nvPr/>
        </p:nvSpPr>
        <p:spPr>
          <a:xfrm>
            <a:off x="13167386" y="5561078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CONTACT@GOLF-MARKET.FR</a:t>
            </a:r>
          </a:p>
        </p:txBody>
      </p:sp>
      <p:sp>
        <p:nvSpPr>
          <p:cNvPr id="22" name="TextBox 11">
            <a:extLst>
              <a:ext uri="{FF2B5EF4-FFF2-40B4-BE49-F238E27FC236}">
                <a16:creationId xmlns:a16="http://schemas.microsoft.com/office/drawing/2014/main" id="{3039B553-E9CE-6333-9780-CE52D89CDB89}"/>
              </a:ext>
            </a:extLst>
          </p:cNvPr>
          <p:cNvSpPr txBox="1"/>
          <p:nvPr/>
        </p:nvSpPr>
        <p:spPr>
          <a:xfrm>
            <a:off x="13167386" y="6869177"/>
            <a:ext cx="4740447" cy="651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 RUE BARTHÉLÉMY DANJOU - 92100, BOULOGNE-BILLANCOURT 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D55DFC1C-4864-F4B4-8908-2382A1C8339A}"/>
              </a:ext>
            </a:extLst>
          </p:cNvPr>
          <p:cNvSpPr txBox="1"/>
          <p:nvPr/>
        </p:nvSpPr>
        <p:spPr>
          <a:xfrm>
            <a:off x="13167386" y="6206569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06.16.82.39.63</a:t>
            </a:r>
          </a:p>
        </p:txBody>
      </p:sp>
      <p:sp>
        <p:nvSpPr>
          <p:cNvPr id="24" name="TextBox 14">
            <a:extLst>
              <a:ext uri="{FF2B5EF4-FFF2-40B4-BE49-F238E27FC236}">
                <a16:creationId xmlns:a16="http://schemas.microsoft.com/office/drawing/2014/main" id="{AD0408D3-5290-322A-E6E4-CE9EA85BF969}"/>
              </a:ext>
            </a:extLst>
          </p:cNvPr>
          <p:cNvSpPr txBox="1"/>
          <p:nvPr/>
        </p:nvSpPr>
        <p:spPr>
          <a:xfrm>
            <a:off x="12557272" y="4305300"/>
            <a:ext cx="5500032" cy="1029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Gregory </a:t>
            </a:r>
            <a:r>
              <a:rPr lang="en-US" sz="2962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Balssa</a:t>
            </a:r>
            <a:endParaRPr lang="en-US" sz="2962"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Directeur de production</a:t>
            </a:r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1327F3CA-0D84-21E1-7382-56904017E7E0}"/>
              </a:ext>
            </a:extLst>
          </p:cNvPr>
          <p:cNvSpPr/>
          <p:nvPr/>
        </p:nvSpPr>
        <p:spPr>
          <a:xfrm>
            <a:off x="-865719" y="-833573"/>
            <a:ext cx="20019437" cy="1310363"/>
          </a:xfrm>
          <a:custGeom>
            <a:avLst/>
            <a:gdLst/>
            <a:ahLst/>
            <a:cxnLst/>
            <a:rect l="l" t="t" r="r" b="b"/>
            <a:pathLst>
              <a:path w="20019437" h="1310363">
                <a:moveTo>
                  <a:pt x="0" y="0"/>
                </a:moveTo>
                <a:lnTo>
                  <a:pt x="20019438" y="0"/>
                </a:lnTo>
                <a:lnTo>
                  <a:pt x="20019438" y="1310363"/>
                </a:lnTo>
                <a:lnTo>
                  <a:pt x="0" y="1310363"/>
                </a:lnTo>
                <a:lnTo>
                  <a:pt x="0" y="0"/>
                </a:lnTo>
                <a:close/>
              </a:path>
            </a:pathLst>
          </a:custGeom>
          <a:solidFill>
            <a:srgbClr val="036838"/>
          </a:solidFill>
        </p:spPr>
        <p:txBody>
          <a:bodyPr/>
          <a:lstStyle/>
          <a:p>
            <a:endParaRPr lang="fr-FR"/>
          </a:p>
        </p:txBody>
      </p:sp>
      <p:sp>
        <p:nvSpPr>
          <p:cNvPr id="2" name="Freeform 3">
            <a:extLst>
              <a:ext uri="{FF2B5EF4-FFF2-40B4-BE49-F238E27FC236}">
                <a16:creationId xmlns:a16="http://schemas.microsoft.com/office/drawing/2014/main" id="{353384CB-44BB-61F9-13C4-D86CE4A75089}"/>
              </a:ext>
            </a:extLst>
          </p:cNvPr>
          <p:cNvSpPr/>
          <p:nvPr/>
        </p:nvSpPr>
        <p:spPr>
          <a:xfrm>
            <a:off x="1186830" y="5525464"/>
            <a:ext cx="452759" cy="445350"/>
          </a:xfrm>
          <a:custGeom>
            <a:avLst/>
            <a:gdLst/>
            <a:ahLst/>
            <a:cxnLst/>
            <a:rect l="l" t="t" r="r" b="b"/>
            <a:pathLst>
              <a:path w="452759" h="445350">
                <a:moveTo>
                  <a:pt x="0" y="0"/>
                </a:moveTo>
                <a:lnTo>
                  <a:pt x="452758" y="0"/>
                </a:lnTo>
                <a:lnTo>
                  <a:pt x="452758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75B2ABD-74F7-77A4-C2FA-C09C71C4233F}"/>
              </a:ext>
            </a:extLst>
          </p:cNvPr>
          <p:cNvSpPr/>
          <p:nvPr/>
        </p:nvSpPr>
        <p:spPr>
          <a:xfrm>
            <a:off x="1186830" y="6160613"/>
            <a:ext cx="466034" cy="466034"/>
          </a:xfrm>
          <a:custGeom>
            <a:avLst/>
            <a:gdLst/>
            <a:ahLst/>
            <a:cxnLst/>
            <a:rect l="l" t="t" r="r" b="b"/>
            <a:pathLst>
              <a:path w="466034" h="466034">
                <a:moveTo>
                  <a:pt x="0" y="0"/>
                </a:moveTo>
                <a:lnTo>
                  <a:pt x="466033" y="0"/>
                </a:lnTo>
                <a:lnTo>
                  <a:pt x="466033" y="466034"/>
                </a:lnTo>
                <a:lnTo>
                  <a:pt x="0" y="46603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3FCD8DC7-C16C-9A46-7564-FB2DD03676D8}"/>
              </a:ext>
            </a:extLst>
          </p:cNvPr>
          <p:cNvSpPr/>
          <p:nvPr/>
        </p:nvSpPr>
        <p:spPr>
          <a:xfrm>
            <a:off x="1244945" y="6916802"/>
            <a:ext cx="349802" cy="445350"/>
          </a:xfrm>
          <a:custGeom>
            <a:avLst/>
            <a:gdLst/>
            <a:ahLst/>
            <a:cxnLst/>
            <a:rect l="l" t="t" r="r" b="b"/>
            <a:pathLst>
              <a:path w="349802" h="445350">
                <a:moveTo>
                  <a:pt x="0" y="0"/>
                </a:moveTo>
                <a:lnTo>
                  <a:pt x="349803" y="0"/>
                </a:lnTo>
                <a:lnTo>
                  <a:pt x="349803" y="445350"/>
                </a:lnTo>
                <a:lnTo>
                  <a:pt x="0" y="4453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2E8ED5DA-900A-9F43-12C7-7B37A3D0EBEE}"/>
              </a:ext>
            </a:extLst>
          </p:cNvPr>
          <p:cNvSpPr/>
          <p:nvPr/>
        </p:nvSpPr>
        <p:spPr>
          <a:xfrm>
            <a:off x="1186830" y="7637067"/>
            <a:ext cx="535872" cy="517361"/>
          </a:xfrm>
          <a:custGeom>
            <a:avLst/>
            <a:gdLst/>
            <a:ahLst/>
            <a:cxnLst/>
            <a:rect l="l" t="t" r="r" b="b"/>
            <a:pathLst>
              <a:path w="535872" h="517361">
                <a:moveTo>
                  <a:pt x="0" y="0"/>
                </a:moveTo>
                <a:lnTo>
                  <a:pt x="535872" y="0"/>
                </a:lnTo>
                <a:lnTo>
                  <a:pt x="535872" y="517361"/>
                </a:lnTo>
                <a:lnTo>
                  <a:pt x="0" y="5173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id="{A4EE380E-9025-088E-E324-47BA11834C00}"/>
              </a:ext>
            </a:extLst>
          </p:cNvPr>
          <p:cNvSpPr txBox="1"/>
          <p:nvPr/>
        </p:nvSpPr>
        <p:spPr>
          <a:xfrm>
            <a:off x="1855059" y="7718211"/>
            <a:ext cx="3875671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u="none" strike="noStrike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WWW.GOLF-MARKET.FR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FD03E179-EB08-4949-146E-A8DDB3941817}"/>
              </a:ext>
            </a:extLst>
          </p:cNvPr>
          <p:cNvSpPr txBox="1"/>
          <p:nvPr/>
        </p:nvSpPr>
        <p:spPr>
          <a:xfrm>
            <a:off x="1855059" y="5561078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ANTOINE.ROBIN@GOLF-MARKET.FR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22F12940-2FB4-AE1E-02F8-3A29D985101B}"/>
              </a:ext>
            </a:extLst>
          </p:cNvPr>
          <p:cNvSpPr txBox="1"/>
          <p:nvPr/>
        </p:nvSpPr>
        <p:spPr>
          <a:xfrm>
            <a:off x="1855059" y="6869177"/>
            <a:ext cx="4740447" cy="651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 RUE BARTHÉLÉMY DANJOU - 92100, BOULOGNE-BILLANCOURT </a:t>
            </a:r>
          </a:p>
        </p:txBody>
      </p:sp>
      <p:sp>
        <p:nvSpPr>
          <p:cNvPr id="31" name="TextBox 13">
            <a:extLst>
              <a:ext uri="{FF2B5EF4-FFF2-40B4-BE49-F238E27FC236}">
                <a16:creationId xmlns:a16="http://schemas.microsoft.com/office/drawing/2014/main" id="{B1A1EC93-50A3-473D-E140-EBDD514B16AB}"/>
              </a:ext>
            </a:extLst>
          </p:cNvPr>
          <p:cNvSpPr txBox="1"/>
          <p:nvPr/>
        </p:nvSpPr>
        <p:spPr>
          <a:xfrm>
            <a:off x="1855059" y="6206569"/>
            <a:ext cx="4350259" cy="326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68"/>
              </a:lnSpc>
              <a:spcBef>
                <a:spcPct val="0"/>
              </a:spcBef>
            </a:pPr>
            <a:r>
              <a:rPr lang="en-US" sz="1834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06.60.48.49.55</a:t>
            </a:r>
          </a:p>
        </p:txBody>
      </p:sp>
      <p:sp>
        <p:nvSpPr>
          <p:cNvPr id="32" name="TextBox 14">
            <a:extLst>
              <a:ext uri="{FF2B5EF4-FFF2-40B4-BE49-F238E27FC236}">
                <a16:creationId xmlns:a16="http://schemas.microsoft.com/office/drawing/2014/main" id="{DE3184CB-E27D-FCAA-1A91-922A7D1411A4}"/>
              </a:ext>
            </a:extLst>
          </p:cNvPr>
          <p:cNvSpPr txBox="1"/>
          <p:nvPr/>
        </p:nvSpPr>
        <p:spPr>
          <a:xfrm>
            <a:off x="1244945" y="4305300"/>
            <a:ext cx="5500032" cy="1029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Antoine Robin</a:t>
            </a:r>
          </a:p>
          <a:p>
            <a:pPr algn="l">
              <a:lnSpc>
                <a:spcPts val="4146"/>
              </a:lnSpc>
              <a:spcBef>
                <a:spcPct val="0"/>
              </a:spcBef>
            </a:pPr>
            <a:r>
              <a:rPr lang="en-US" sz="2962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Responsable commercial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707</Words>
  <Application>Microsoft Office PowerPoint</Application>
  <PresentationFormat>Personnalisé</PresentationFormat>
  <Paragraphs>98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Wingdings</vt:lpstr>
      <vt:lpstr>Anton Italics</vt:lpstr>
      <vt:lpstr>Poppins</vt:lpstr>
      <vt:lpstr>Calibri</vt:lpstr>
      <vt:lpstr>Anton</vt:lpstr>
      <vt:lpstr>Arial</vt:lpstr>
      <vt:lpstr>Open Sans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Magazine Golf Market</dc:title>
  <dc:creator>TARDY, Martin</dc:creator>
  <cp:lastModifiedBy>Antoine ROBIN</cp:lastModifiedBy>
  <cp:revision>29</cp:revision>
  <dcterms:created xsi:type="dcterms:W3CDTF">2006-08-16T00:00:00Z</dcterms:created>
  <dcterms:modified xsi:type="dcterms:W3CDTF">2026-02-05T16:43:22Z</dcterms:modified>
  <dc:identifier>DAGhUXmTL6g</dc:identifier>
</cp:coreProperties>
</file>